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68" r:id="rId3"/>
    <p:sldId id="469" r:id="rId4"/>
    <p:sldId id="470" r:id="rId5"/>
    <p:sldId id="471" r:id="rId6"/>
    <p:sldId id="472" r:id="rId7"/>
    <p:sldId id="473" r:id="rId8"/>
    <p:sldId id="476" r:id="rId9"/>
    <p:sldId id="385" r:id="rId10"/>
    <p:sldId id="464" r:id="rId11"/>
    <p:sldId id="485" r:id="rId12"/>
    <p:sldId id="486" r:id="rId13"/>
    <p:sldId id="487" r:id="rId14"/>
    <p:sldId id="466" r:id="rId15"/>
    <p:sldId id="467" r:id="rId16"/>
    <p:sldId id="321" r:id="rId17"/>
    <p:sldId id="463" r:id="rId18"/>
    <p:sldId id="449" r:id="rId19"/>
    <p:sldId id="488" r:id="rId20"/>
    <p:sldId id="480" r:id="rId21"/>
    <p:sldId id="478" r:id="rId22"/>
    <p:sldId id="479" r:id="rId23"/>
    <p:sldId id="481" r:id="rId24"/>
    <p:sldId id="483" r:id="rId25"/>
    <p:sldId id="382" r:id="rId26"/>
    <p:sldId id="461" r:id="rId27"/>
    <p:sldId id="448" r:id="rId28"/>
    <p:sldId id="454" r:id="rId29"/>
    <p:sldId id="322" r:id="rId30"/>
  </p:sldIdLst>
  <p:sldSz cx="12192000" cy="6858000"/>
  <p:notesSz cx="6858000" cy="9144000"/>
  <p:embeddedFontLst>
    <p:embeddedFont>
      <p:font typeface="Noto Sans CJK KR Medium" panose="020B0600000000000000" pitchFamily="34" charset="-127"/>
      <p:regular r:id="rId33"/>
    </p:embeddedFont>
    <p:embeddedFont>
      <p:font typeface="Noto Sans CJK SC DemiLight" panose="020B0400000000000000" pitchFamily="34" charset="-127"/>
      <p:regular r:id="rId34"/>
    </p:embeddedFont>
    <p:embeddedFont>
      <p:font typeface="Noto Sans CJK SC Medium" panose="020B0600000000000000" pitchFamily="34" charset="-127"/>
      <p:regular r:id="rId35"/>
    </p:embeddedFont>
    <p:embeddedFont>
      <p:font typeface="Noto Sans CJK SC Light" panose="020B0300000000000000" pitchFamily="34" charset="-127"/>
      <p:regular r:id="rId36"/>
    </p:embeddedFont>
    <p:embeddedFont>
      <p:font typeface="Exo 2 Medium" panose="00000600000000000000" pitchFamily="2" charset="0"/>
      <p:regular r:id="rId37"/>
      <p: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AA"/>
    <a:srgbClr val="4BACC6"/>
    <a:srgbClr val="74BFD3"/>
    <a:srgbClr val="FFF6DD"/>
    <a:srgbClr val="00FF00"/>
    <a:srgbClr val="05FFFF"/>
    <a:srgbClr val="0070C0"/>
    <a:srgbClr val="E85100"/>
    <a:srgbClr val="F8F8F8"/>
    <a:srgbClr val="00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76709" autoAdjust="0"/>
  </p:normalViewPr>
  <p:slideViewPr>
    <p:cSldViewPr snapToGrid="0">
      <p:cViewPr varScale="1">
        <p:scale>
          <a:sx n="153" d="100"/>
          <a:sy n="153" d="100"/>
        </p:scale>
        <p:origin x="156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4650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1AB64-4212-4FD7-A748-2BA689AC9C59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2EC1D-2EDA-467D-B39E-15D291D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82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2AC8-F731-4CCF-BFB6-3331ED9B7DB8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5B237-2F15-4D9C-BC85-DA1B1A75B2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3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183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7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58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73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62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2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13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97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207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176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060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06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386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19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03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18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28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812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7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8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8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26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06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267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45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9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363537"/>
            <a:ext cx="12192000" cy="314642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3520282"/>
            <a:ext cx="12192000" cy="460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Exo 2 Medium" panose="00000600000000000000" pitchFamily="2" charset="0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CJK SC DemiLight" panose="020B0400000000000000" pitchFamily="34" charset="-127"/>
                <a:ea typeface="Noto Sans CJK SC DemiLight" panose="020B0400000000000000" pitchFamily="34" charset="-127"/>
              </a:defRPr>
            </a:lvl1pPr>
          </a:lstStyle>
          <a:p>
            <a:fld id="{7297D1F4-CEA5-4E82-BC88-22FE98AEBFB4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fld id="{3A314668-C67E-43EA-AB9C-43EFF96BC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98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240A-868A-412A-AC7F-0D209ECF1BAE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84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6DB5-830E-43C5-8676-E1A28570A6C2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0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363537"/>
            <a:ext cx="12192000" cy="13255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317500"/>
            <a:ext cx="12192000" cy="460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4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FD0C-C6CD-4B1E-A179-2B8194B6EB99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5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28176-E78F-4C85-911C-AA810C8C9FA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6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4E01-68B8-4465-BBAB-1926BF1BE03A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2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FC55-EFC8-46D0-8A81-B5CD361AB9D6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1E70-F209-4D89-BDE0-BE1CBB34E8AD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41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2764-1F67-4798-989E-8422A145EE28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83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48ABE-4FEA-4779-8915-600C8EC9E67E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37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64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fld id="{78628641-426D-4D96-A368-3340119A40D6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fld id="{3A314668-C67E-43EA-AB9C-43EFF96BC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3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xo 2 Medium" panose="00000600000000000000" pitchFamily="2" charset="0"/>
          <a:ea typeface="Noto Sans CJK KR Medium" panose="020B06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AAAA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eesoverdundee.wordpress.com/2015/04/02/tutorial-making-maya-2015-plugins-with-visual-stud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eesoverdundee.wordpress.com/2015/04/02/tutorial-making-maya-2015-plugins-with-visual-stud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eesoverdundee.wordpress.com/2015/04/02/tutorial-making-maya-2015-plugins-with-visual-stud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elp.autodesk.com/view/MAYAUL/2017/ENU/?url=http://help.autodesk.com/cloudhelp/2017/ENU/Maya-Tech-Docs/CommandsPython/eva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help.autodesk.com/view/MAYAUL/2015/ENU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developer-network/platform-technologies/may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Homework #2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2018 Fall, GCT522, Computer Graphics Theory and Application</a:t>
            </a:r>
          </a:p>
          <a:p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Hanui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Lee</a:t>
            </a: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2018.09.12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F419-A7A0-4266-8732-C8563D086CF1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597342"/>
            <a:ext cx="114960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Install the ‘Maya Developer Kit’</a:t>
            </a:r>
          </a:p>
          <a:p>
            <a:pPr marL="457200" lvl="1" indent="0">
              <a:buNone/>
            </a:pPr>
            <a:r>
              <a:rPr lang="en-US" altLang="ko-KR" sz="2000" dirty="0" smtClean="0"/>
              <a:t>2)   Unzip the </a:t>
            </a:r>
            <a:r>
              <a:rPr lang="en-US" altLang="ko-KR" sz="2000" dirty="0" err="1" smtClean="0"/>
              <a:t>devkitBase</a:t>
            </a:r>
            <a:r>
              <a:rPr lang="en-US" altLang="ko-KR" sz="2000" dirty="0" smtClean="0"/>
              <a:t> folder and copy </a:t>
            </a:r>
            <a:r>
              <a:rPr lang="en-US" altLang="ko-KR" sz="2000" dirty="0" err="1" smtClean="0"/>
              <a:t>devkit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mkspecs</a:t>
            </a:r>
            <a:r>
              <a:rPr lang="en-US" altLang="ko-KR" sz="2000" dirty="0" smtClean="0"/>
              <a:t> folders to Maya2017 folder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" b="40910"/>
          <a:stretch/>
        </p:blipFill>
        <p:spPr>
          <a:xfrm>
            <a:off x="1679497" y="2618105"/>
            <a:ext cx="9069151" cy="288861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676900" y="3558222"/>
            <a:ext cx="670560" cy="49561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5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597342"/>
            <a:ext cx="11206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Visual Studio</a:t>
            </a:r>
          </a:p>
          <a:p>
            <a:pPr marL="0" indent="0">
              <a:buNone/>
            </a:pPr>
            <a:r>
              <a:rPr lang="en-US" altLang="ko-KR" dirty="0" smtClean="0"/>
              <a:t>2. Make a new empty project</a:t>
            </a:r>
          </a:p>
          <a:p>
            <a:pPr marL="0" indent="0">
              <a:buNone/>
            </a:pPr>
            <a:r>
              <a:rPr lang="en-US" altLang="ko-KR" dirty="0" smtClean="0"/>
              <a:t>3. Change the project’s properties</a:t>
            </a:r>
          </a:p>
          <a:p>
            <a:pPr lvl="1"/>
            <a:r>
              <a:rPr lang="en-US" altLang="ko-KR" dirty="0" smtClean="0"/>
              <a:t>Set the active solution platform to x64 </a:t>
            </a:r>
          </a:p>
          <a:p>
            <a:pPr lvl="1"/>
            <a:r>
              <a:rPr lang="en-US" altLang="ko-KR" dirty="0" smtClean="0"/>
              <a:t>Under General:</a:t>
            </a:r>
          </a:p>
          <a:p>
            <a:pPr lvl="2"/>
            <a:r>
              <a:rPr lang="en-US" altLang="ko-KR" dirty="0" smtClean="0"/>
              <a:t>Set Target </a:t>
            </a:r>
            <a:r>
              <a:rPr lang="en-US" altLang="ko-KR" dirty="0"/>
              <a:t>E</a:t>
            </a:r>
            <a:r>
              <a:rPr lang="en-US" altLang="ko-KR" dirty="0" smtClean="0"/>
              <a:t>xtension to .</a:t>
            </a:r>
            <a:r>
              <a:rPr lang="en-US" altLang="ko-KR" dirty="0" err="1" smtClean="0"/>
              <a:t>mll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Set Configuration Type to ‘Dynamic Library(.</a:t>
            </a:r>
            <a:r>
              <a:rPr lang="en-US" altLang="ko-KR" dirty="0" err="1" smtClean="0"/>
              <a:t>dll</a:t>
            </a:r>
            <a:r>
              <a:rPr lang="en-US" altLang="ko-KR" dirty="0" smtClean="0"/>
              <a:t>)’</a:t>
            </a:r>
          </a:p>
          <a:p>
            <a:pPr lvl="2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5960" y="5865454"/>
            <a:ext cx="1178560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ko-KR" sz="1600" dirty="0">
                <a:solidFill>
                  <a:prstClr val="black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hlinkClick r:id="rId3"/>
              </a:rPr>
              <a:t>https://beesoverdundee.wordpress.com/2015/04/02/tutorial-making-maya-2015-plugins-with-visual-studio/</a:t>
            </a:r>
            <a:endParaRPr lang="en-US" altLang="ko-KR" sz="1600" dirty="0">
              <a:solidFill>
                <a:prstClr val="black"/>
              </a:solidFill>
              <a:latin typeface="Noto Sans CJK SC DemiLight" panose="020B0400000000000000" pitchFamily="34" charset="-127"/>
              <a:ea typeface="Noto Sans CJK SC DemiLight" panose="020B0400000000000000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2" y="1788754"/>
            <a:ext cx="6162675" cy="40767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153400" y="2952750"/>
            <a:ext cx="1200150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153400" y="4038600"/>
            <a:ext cx="1200150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26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597342"/>
            <a:ext cx="11206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Visual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Studio</a:t>
            </a:r>
          </a:p>
          <a:p>
            <a:pPr marL="0" indent="0">
              <a:buNone/>
            </a:pPr>
            <a:r>
              <a:rPr lang="en-US" altLang="ko-KR" dirty="0" smtClean="0"/>
              <a:t>3. Change the project’s properties</a:t>
            </a:r>
          </a:p>
          <a:p>
            <a:pPr lvl="1"/>
            <a:r>
              <a:rPr lang="en-US" altLang="ko-KR" dirty="0"/>
              <a:t>Under </a:t>
            </a:r>
            <a:r>
              <a:rPr lang="en-US" altLang="ko-KR" dirty="0" smtClean="0"/>
              <a:t>C/C++ - General:</a:t>
            </a:r>
            <a:endParaRPr lang="en-US" altLang="ko-KR" dirty="0"/>
          </a:p>
          <a:p>
            <a:pPr lvl="2"/>
            <a:r>
              <a:rPr lang="en-US" altLang="ko-KR" dirty="0"/>
              <a:t>Set </a:t>
            </a:r>
            <a:r>
              <a:rPr lang="en-US" altLang="ko-KR" dirty="0" smtClean="0"/>
              <a:t>Additional Include Directories : Path\to\Maya2017\include</a:t>
            </a: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Under C/C++ - </a:t>
            </a:r>
            <a:r>
              <a:rPr lang="en-US" altLang="ko-KR" dirty="0" smtClean="0">
                <a:solidFill>
                  <a:prstClr val="black"/>
                </a:solidFill>
              </a:rPr>
              <a:t>Preprocessor: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 Preprocessor Definitions</a:t>
            </a:r>
          </a:p>
          <a:p>
            <a:pPr marL="914400" lvl="2" indent="0">
              <a:buNone/>
            </a:pPr>
            <a:r>
              <a:rPr lang="en-US" altLang="ko-KR" dirty="0" smtClean="0"/>
              <a:t>    : WIN32; NDEBUG; _DEBUG; _WINDOWS; NT_PLUGIN; REQUIRE_IOSTREAM; _USRDLL;   </a:t>
            </a:r>
          </a:p>
          <a:p>
            <a:pPr marL="914400" lvl="2" indent="0">
              <a:buNone/>
            </a:pPr>
            <a:r>
              <a:rPr lang="en-US" altLang="ko-KR" dirty="0" smtClean="0"/>
              <a:t>      MAYAPLUGIN1_EXPORTS;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Under C/C++ - </a:t>
            </a:r>
            <a:r>
              <a:rPr lang="en-US" altLang="ko-KR" dirty="0" smtClean="0">
                <a:solidFill>
                  <a:prstClr val="black"/>
                </a:solidFill>
              </a:rPr>
              <a:t>Code Generation:</a:t>
            </a:r>
            <a:endParaRPr lang="en-US" altLang="ko-KR" dirty="0"/>
          </a:p>
          <a:p>
            <a:pPr lvl="2"/>
            <a:r>
              <a:rPr lang="en-US" altLang="ko-KR" dirty="0" smtClean="0"/>
              <a:t>Set Runtime Library to ‘Multi-threaded Debug DLL’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5960" y="5865454"/>
            <a:ext cx="1178560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ko-KR" sz="1600" dirty="0">
                <a:solidFill>
                  <a:prstClr val="black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hlinkClick r:id="rId3"/>
              </a:rPr>
              <a:t>https://beesoverdundee.wordpress.com/2015/04/02/tutorial-making-maya-2015-plugins-with-visual-studio/</a:t>
            </a:r>
            <a:endParaRPr lang="en-US" altLang="ko-KR" sz="1600" dirty="0">
              <a:solidFill>
                <a:prstClr val="black"/>
              </a:solidFill>
              <a:latin typeface="Noto Sans CJK SC DemiLight" panose="020B0400000000000000" pitchFamily="34" charset="-127"/>
              <a:ea typeface="Noto Sans CJK SC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64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597342"/>
            <a:ext cx="11206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Visual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Studio</a:t>
            </a:r>
          </a:p>
          <a:p>
            <a:pPr marL="0" indent="0">
              <a:buNone/>
            </a:pPr>
            <a:r>
              <a:rPr lang="en-US" altLang="ko-KR" dirty="0" smtClean="0"/>
              <a:t>3. Change the project’s properties</a:t>
            </a:r>
          </a:p>
          <a:p>
            <a:pPr lvl="1"/>
            <a:r>
              <a:rPr lang="en-US" altLang="ko-KR" dirty="0" smtClean="0"/>
              <a:t>Under Linker - General:</a:t>
            </a:r>
            <a:endParaRPr lang="en-US" altLang="ko-KR" dirty="0"/>
          </a:p>
          <a:p>
            <a:pPr lvl="2"/>
            <a:r>
              <a:rPr lang="en-US" altLang="ko-KR" dirty="0"/>
              <a:t>Set </a:t>
            </a:r>
            <a:r>
              <a:rPr lang="en-US" altLang="ko-KR" dirty="0" smtClean="0"/>
              <a:t>Output File to $(</a:t>
            </a:r>
            <a:r>
              <a:rPr lang="en-US" altLang="ko-KR" dirty="0" err="1" smtClean="0"/>
              <a:t>OutDir</a:t>
            </a:r>
            <a:r>
              <a:rPr lang="en-US" altLang="ko-KR" dirty="0" smtClean="0"/>
              <a:t>)$(</a:t>
            </a:r>
            <a:r>
              <a:rPr lang="en-US" altLang="ko-KR" dirty="0" err="1" smtClean="0"/>
              <a:t>ProjectName</a:t>
            </a:r>
            <a:r>
              <a:rPr lang="en-US" altLang="ko-KR" dirty="0" smtClean="0"/>
              <a:t>).</a:t>
            </a:r>
            <a:r>
              <a:rPr lang="en-US" altLang="ko-KR" dirty="0" err="1" smtClean="0"/>
              <a:t>mll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Additional Library Directories: Path\to\Maya2017\lib</a:t>
            </a:r>
          </a:p>
          <a:p>
            <a:pPr lvl="1"/>
            <a:r>
              <a:rPr lang="en-US" altLang="ko-KR" dirty="0">
                <a:solidFill>
                  <a:prstClr val="black"/>
                </a:solidFill>
              </a:rPr>
              <a:t>Under </a:t>
            </a:r>
            <a:r>
              <a:rPr lang="en-US" altLang="ko-KR" dirty="0"/>
              <a:t>Linker </a:t>
            </a:r>
            <a:r>
              <a:rPr lang="en-US" altLang="ko-KR" dirty="0" smtClean="0">
                <a:solidFill>
                  <a:prstClr val="black"/>
                </a:solidFill>
              </a:rPr>
              <a:t>- Input:</a:t>
            </a:r>
            <a:endParaRPr lang="en-US" altLang="ko-KR" dirty="0" smtClean="0"/>
          </a:p>
          <a:p>
            <a:pPr lvl="2"/>
            <a:r>
              <a:rPr lang="en-US" altLang="ko-KR" dirty="0"/>
              <a:t>Additional Dependencies: </a:t>
            </a:r>
            <a:r>
              <a:rPr lang="en-US" altLang="ko-KR" dirty="0" smtClean="0"/>
              <a:t>Foundation.lib; OpenMaya.lib; OpenMayaUI.lib; OpenMayaAnim.lib; OpenMayaFX.lib; OpenMayaRender.lib; Image.lib; opengl32.lib;</a:t>
            </a:r>
          </a:p>
          <a:p>
            <a:pPr lvl="1"/>
            <a:r>
              <a:rPr lang="en-US" altLang="ko-KR" dirty="0" smtClean="0">
                <a:solidFill>
                  <a:prstClr val="black"/>
                </a:solidFill>
              </a:rPr>
              <a:t>Under </a:t>
            </a:r>
            <a:r>
              <a:rPr lang="en-US" altLang="ko-KR" dirty="0" smtClean="0"/>
              <a:t>Linker </a:t>
            </a:r>
            <a:r>
              <a:rPr lang="en-US" altLang="ko-KR" dirty="0" smtClean="0">
                <a:solidFill>
                  <a:prstClr val="black"/>
                </a:solidFill>
              </a:rPr>
              <a:t>– Command Line:</a:t>
            </a:r>
            <a:endParaRPr lang="en-US" altLang="ko-KR" dirty="0" smtClean="0"/>
          </a:p>
          <a:p>
            <a:pPr lvl="2"/>
            <a:r>
              <a:rPr lang="en-US" altLang="ko-KR" dirty="0"/>
              <a:t>Additional Options: /</a:t>
            </a:r>
            <a:r>
              <a:rPr lang="en-US" altLang="ko-KR" dirty="0" err="1"/>
              <a:t>export:initializePlugin</a:t>
            </a:r>
            <a:r>
              <a:rPr lang="en-US" altLang="ko-KR" dirty="0"/>
              <a:t> /</a:t>
            </a:r>
            <a:r>
              <a:rPr lang="en-US" altLang="ko-KR" dirty="0" err="1"/>
              <a:t>export:uninitializePlugin</a:t>
            </a:r>
            <a:r>
              <a:rPr lang="en-US" altLang="ko-KR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5960" y="5865454"/>
            <a:ext cx="1178560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ko-KR" sz="1600" dirty="0">
                <a:solidFill>
                  <a:prstClr val="black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hlinkClick r:id="rId3"/>
              </a:rPr>
              <a:t>https://beesoverdundee.wordpress.com/2015/04/02/tutorial-making-maya-2015-plugins-with-visual-studio/</a:t>
            </a:r>
            <a:endParaRPr lang="en-US" altLang="ko-KR" sz="1600" dirty="0">
              <a:solidFill>
                <a:prstClr val="black"/>
              </a:solidFill>
              <a:latin typeface="Noto Sans CJK SC DemiLight" panose="020B0400000000000000" pitchFamily="34" charset="-127"/>
              <a:ea typeface="Noto Sans CJK SC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9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597342"/>
            <a:ext cx="112826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Visual Studio</a:t>
            </a:r>
          </a:p>
          <a:p>
            <a:pPr marL="0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Do your homework(Maya programming)</a:t>
            </a:r>
          </a:p>
          <a:p>
            <a:pPr marL="0" indent="0">
              <a:buNone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First, practice with examples in </a:t>
            </a:r>
            <a:r>
              <a:rPr lang="en-US" altLang="ko-KR" sz="2400" dirty="0" smtClean="0">
                <a:solidFill>
                  <a:srgbClr val="FF0000"/>
                </a:solidFill>
              </a:rPr>
              <a:t>Complete Maya Programming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(Posts1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- 5, Clock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example)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1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How to make custom Maya Command by using C++ Maya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How to use arguments of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command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How to access and control Maya object by using C++ Maya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5. Build the solution</a:t>
            </a:r>
            <a:endParaRPr lang="en-US" altLang="ko-KR" sz="1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443447"/>
            <a:ext cx="112420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Maya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/>
              <a:t>6. Load your own plugin</a:t>
            </a:r>
          </a:p>
          <a:p>
            <a:pPr marL="0" indent="0">
              <a:buNone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Plug-in Manager &gt; Browse &gt; ‘your own *.</a:t>
            </a:r>
            <a:r>
              <a:rPr lang="en-US" altLang="ko-KR" sz="2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mll</a:t>
            </a: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file’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8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Setting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3068656"/>
            <a:ext cx="3649346" cy="30475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73114"/>
          <a:stretch/>
        </p:blipFill>
        <p:spPr>
          <a:xfrm>
            <a:off x="4996498" y="3068656"/>
            <a:ext cx="3698874" cy="9924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2967056"/>
            <a:ext cx="46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AAAA"/>
                </a:solidFill>
              </a:rPr>
              <a:t>1</a:t>
            </a:r>
            <a:endParaRPr lang="ko-KR" altLang="en-US" sz="3200" dirty="0">
              <a:solidFill>
                <a:srgbClr val="00AAAA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9138" y="2967056"/>
            <a:ext cx="46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AAAA"/>
                </a:solidFill>
              </a:rPr>
              <a:t>2</a:t>
            </a:r>
            <a:endParaRPr lang="ko-KR" altLang="en-US" sz="3200" dirty="0">
              <a:solidFill>
                <a:srgbClr val="00AAAA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43200" y="5835425"/>
            <a:ext cx="1295400" cy="280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45935" y="3328174"/>
            <a:ext cx="560705" cy="331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8939053" y="4419711"/>
            <a:ext cx="398145" cy="3454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31008" y="4192330"/>
            <a:ext cx="2563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 can find the path through the output window (Visual studio), after building the solution.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498" y="4271431"/>
            <a:ext cx="38671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9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7" b="14258"/>
          <a:stretch/>
        </p:blipFill>
        <p:spPr>
          <a:xfrm>
            <a:off x="0" y="1684019"/>
            <a:ext cx="12192000" cy="4492943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Homework #2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FD0C-C6CD-4B1E-A179-2B8194B6EB99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4337914"/>
            <a:ext cx="12192000" cy="1052319"/>
          </a:xfrm>
          <a:prstGeom prst="rect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Smart Modeling</a:t>
            </a:r>
            <a:endParaRPr lang="en-US" altLang="ko-KR" dirty="0"/>
          </a:p>
          <a:p>
            <a:pPr lvl="1"/>
            <a:r>
              <a:rPr lang="en-US" altLang="ko-KR" dirty="0" smtClean="0"/>
              <a:t>Get familiar with MAYA API</a:t>
            </a:r>
          </a:p>
          <a:p>
            <a:pPr lvl="1"/>
            <a:r>
              <a:rPr lang="en-US" altLang="ko-KR" dirty="0" smtClean="0"/>
              <a:t>Make custom Python UI and MEL Command</a:t>
            </a:r>
          </a:p>
          <a:p>
            <a:pPr lvl="1"/>
            <a:r>
              <a:rPr lang="en-US" altLang="ko-KR" dirty="0"/>
              <a:t>5</a:t>
            </a:r>
            <a:r>
              <a:rPr lang="en-US" altLang="ko-KR" dirty="0" smtClean="0"/>
              <a:t> Points</a:t>
            </a:r>
          </a:p>
          <a:p>
            <a:pPr lvl="1"/>
            <a:r>
              <a:rPr lang="en-US" altLang="ko-KR" dirty="0"/>
              <a:t>4</a:t>
            </a:r>
            <a:r>
              <a:rPr lang="en-US" altLang="ko-KR" dirty="0" smtClean="0"/>
              <a:t> requirements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Due date</a:t>
            </a:r>
          </a:p>
          <a:p>
            <a:pPr lvl="1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th</a:t>
            </a:r>
            <a:r>
              <a:rPr lang="en-US" altLang="ko-KR" dirty="0" smtClean="0">
                <a:solidFill>
                  <a:schemeClr val="bg1"/>
                </a:solidFill>
              </a:rPr>
              <a:t>, October, 14:30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97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34185"/>
            <a:ext cx="1104202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Create python graphical user interface (</a:t>
            </a:r>
            <a:r>
              <a:rPr lang="en-US" altLang="ko-KR" dirty="0">
                <a:solidFill>
                  <a:schemeClr val="tx1"/>
                </a:solidFill>
              </a:rPr>
              <a:t>1.0 points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Change </a:t>
            </a:r>
            <a:r>
              <a:rPr lang="en-US" altLang="ko-KR" dirty="0" smtClean="0"/>
              <a:t>height scale </a:t>
            </a:r>
            <a:r>
              <a:rPr lang="en-US" altLang="ko-KR" dirty="0"/>
              <a:t>of the duplicated objects </a:t>
            </a:r>
            <a:r>
              <a:rPr lang="en-US" altLang="ko-KR" dirty="0" smtClean="0"/>
              <a:t>randomly</a:t>
            </a:r>
          </a:p>
          <a:p>
            <a:pPr lvl="1"/>
            <a:endParaRPr lang="en-US" altLang="ko-KR" sz="1000" dirty="0"/>
          </a:p>
          <a:p>
            <a:r>
              <a:rPr lang="en-US" altLang="ko-KR" dirty="0" smtClean="0"/>
              <a:t>MEL command with more than 2 arguments (</a:t>
            </a:r>
            <a:r>
              <a:rPr lang="en-US" altLang="ko-KR" dirty="0" smtClean="0">
                <a:solidFill>
                  <a:schemeClr val="tx1"/>
                </a:solidFill>
              </a:rPr>
              <a:t>1.0 point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Refer to </a:t>
            </a:r>
            <a:r>
              <a:rPr lang="en-US" altLang="ko-KR" b="1" dirty="0" smtClean="0"/>
              <a:t>Ch. 4.4.3 </a:t>
            </a:r>
            <a:r>
              <a:rPr lang="en-US" altLang="ko-KR" dirty="0" smtClean="0"/>
              <a:t>of Complete Maya Programming</a:t>
            </a:r>
            <a:r>
              <a:rPr lang="en-US" altLang="ko-KR" sz="2200" dirty="0" smtClean="0"/>
              <a:t>(ex. posts2 – number 10)</a:t>
            </a:r>
            <a:endParaRPr lang="en-US" altLang="ko-KR" dirty="0">
              <a:solidFill>
                <a:prstClr val="black"/>
              </a:solidFill>
            </a:endParaRPr>
          </a:p>
          <a:p>
            <a:pPr lvl="1"/>
            <a:endParaRPr lang="en-US" altLang="ko-KR" sz="1000" dirty="0" smtClean="0"/>
          </a:p>
          <a:p>
            <a:r>
              <a:rPr lang="en-US" altLang="ko-KR" dirty="0" smtClean="0"/>
              <a:t>Arrange objects on the plane (</a:t>
            </a:r>
            <a:r>
              <a:rPr lang="en-US" altLang="ko-KR" dirty="0" smtClean="0">
                <a:solidFill>
                  <a:schemeClr val="tx1"/>
                </a:solidFill>
              </a:rPr>
              <a:t>2.0 points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en-US" altLang="ko-KR" dirty="0" smtClean="0"/>
              <a:t>Duplicate given objects and arrange them randomly on a given plane</a:t>
            </a:r>
          </a:p>
          <a:p>
            <a:pPr lvl="1"/>
            <a:endParaRPr lang="en-US" altLang="ko-KR" sz="1000" dirty="0"/>
          </a:p>
          <a:p>
            <a:pPr lvl="0"/>
            <a:r>
              <a:rPr lang="en-US" altLang="ko-KR" dirty="0" smtClean="0"/>
              <a:t>Undo/Redo(</a:t>
            </a:r>
            <a:r>
              <a:rPr lang="en-US" altLang="ko-KR" dirty="0" smtClean="0">
                <a:solidFill>
                  <a:prstClr val="black"/>
                </a:solidFill>
              </a:rPr>
              <a:t>1.0 </a:t>
            </a:r>
            <a:r>
              <a:rPr lang="en-US" altLang="ko-KR" dirty="0">
                <a:solidFill>
                  <a:prstClr val="black"/>
                </a:solidFill>
              </a:rPr>
              <a:t>point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Create your own class to provide a perfect ‘Undo’ and ‘Redo</a:t>
            </a:r>
            <a:r>
              <a:rPr lang="en-US" altLang="ko-KR" dirty="0" smtClean="0"/>
              <a:t>’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1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Workflow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5320" y="1442720"/>
            <a:ext cx="10515600" cy="460216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altLang="ko-KR" sz="1800" dirty="0" smtClean="0"/>
              <a:t>1. Create a class using the </a:t>
            </a:r>
            <a:r>
              <a:rPr lang="en-US" altLang="ko-KR" sz="1800" dirty="0" err="1" smtClean="0">
                <a:solidFill>
                  <a:srgbClr val="00AAAA"/>
                </a:solidFill>
              </a:rPr>
              <a:t>MPxCommand</a:t>
            </a:r>
            <a:r>
              <a:rPr lang="en-US" altLang="ko-KR" sz="1800" dirty="0" smtClean="0"/>
              <a:t> framework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 smtClean="0"/>
              <a:t>2. Get selected object from UI, using </a:t>
            </a:r>
            <a:r>
              <a:rPr lang="en-US" altLang="ko-KR" sz="1600" dirty="0" err="1" smtClean="0">
                <a:solidFill>
                  <a:srgbClr val="00AAAA"/>
                </a:solidFill>
              </a:rPr>
              <a:t>MArgDatabase</a:t>
            </a:r>
            <a:r>
              <a:rPr lang="en-US" altLang="ko-KR" sz="1600" dirty="0" smtClean="0">
                <a:solidFill>
                  <a:srgbClr val="00AAAA"/>
                </a:solidFill>
              </a:rPr>
              <a:t>, </a:t>
            </a:r>
            <a:r>
              <a:rPr lang="en-US" altLang="ko-KR" sz="1600" dirty="0" err="1" smtClean="0">
                <a:solidFill>
                  <a:srgbClr val="00AAAA"/>
                </a:solidFill>
              </a:rPr>
              <a:t>Mglobal</a:t>
            </a:r>
            <a:r>
              <a:rPr lang="en-US" altLang="ko-KR" sz="1600" dirty="0" smtClean="0">
                <a:solidFill>
                  <a:srgbClr val="00AAAA"/>
                </a:solidFill>
              </a:rPr>
              <a:t>::</a:t>
            </a:r>
            <a:r>
              <a:rPr lang="en-US" altLang="ko-KR" sz="1600" dirty="0" err="1" smtClean="0">
                <a:solidFill>
                  <a:srgbClr val="00AAAA"/>
                </a:solidFill>
              </a:rPr>
              <a:t>getSelectionListByName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ko-KR" sz="1800" dirty="0" smtClean="0"/>
          </a:p>
          <a:p>
            <a:pPr marL="457200" lvl="1" indent="0">
              <a:buNone/>
            </a:pPr>
            <a:r>
              <a:rPr lang="en-US" altLang="ko-KR" sz="1800" dirty="0" smtClean="0"/>
              <a:t>3. Register </a:t>
            </a:r>
            <a:r>
              <a:rPr lang="en-US" altLang="ko-KR" sz="1800" dirty="0"/>
              <a:t>each object into related </a:t>
            </a:r>
            <a:r>
              <a:rPr lang="en-US" altLang="ko-KR" sz="1800" dirty="0" smtClean="0"/>
              <a:t>Class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600" dirty="0"/>
              <a:t> 	</a:t>
            </a:r>
            <a:r>
              <a:rPr lang="en-US" altLang="ko-KR" sz="1600" dirty="0" smtClean="0"/>
              <a:t>- Target object(plane) </a:t>
            </a:r>
            <a:r>
              <a:rPr lang="en-US" altLang="ko-KR" sz="1600" dirty="0"/>
              <a:t>should be </a:t>
            </a:r>
            <a:r>
              <a:rPr lang="en-US" altLang="ko-KR" sz="1600" dirty="0" smtClean="0"/>
              <a:t>registered, using</a:t>
            </a:r>
            <a:r>
              <a:rPr lang="en-US" altLang="ko-KR" sz="1600" dirty="0" smtClean="0">
                <a:solidFill>
                  <a:srgbClr val="00AAAA"/>
                </a:solidFill>
              </a:rPr>
              <a:t> </a:t>
            </a:r>
            <a:r>
              <a:rPr lang="en-US" altLang="ko-KR" sz="1600" dirty="0" err="1" smtClean="0">
                <a:solidFill>
                  <a:srgbClr val="00AAAA"/>
                </a:solidFill>
              </a:rPr>
              <a:t>MDagPathArray</a:t>
            </a:r>
            <a:r>
              <a:rPr lang="en-US" altLang="ko-KR" sz="1600" dirty="0" smtClean="0"/>
              <a:t> 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- Source </a:t>
            </a:r>
            <a:r>
              <a:rPr lang="en-US" altLang="ko-KR" sz="1600" dirty="0"/>
              <a:t>object should be </a:t>
            </a:r>
            <a:r>
              <a:rPr lang="en-US" altLang="ko-KR" sz="1600" dirty="0" smtClean="0"/>
              <a:t>registered, </a:t>
            </a:r>
            <a:r>
              <a:rPr lang="en-US" altLang="ko-KR" sz="1600" dirty="0" err="1" smtClean="0">
                <a:solidFill>
                  <a:srgbClr val="00AAAA"/>
                </a:solidFill>
              </a:rPr>
              <a:t>MObjectArray</a:t>
            </a:r>
            <a:r>
              <a:rPr lang="en-US" altLang="ko-KR" sz="1600" dirty="0" smtClean="0">
                <a:solidFill>
                  <a:srgbClr val="00AAAA"/>
                </a:solidFill>
              </a:rPr>
              <a:t>, </a:t>
            </a:r>
            <a:r>
              <a:rPr lang="en-US" altLang="ko-KR" sz="1600" dirty="0" err="1" smtClean="0">
                <a:solidFill>
                  <a:srgbClr val="00AAAA"/>
                </a:solidFill>
              </a:rPr>
              <a:t>MFnTransform</a:t>
            </a:r>
            <a:r>
              <a:rPr lang="en-US" altLang="ko-KR" sz="1600" dirty="0" smtClean="0">
                <a:solidFill>
                  <a:srgbClr val="00AAAA"/>
                </a:solidFill>
              </a:rPr>
              <a:t/>
            </a:r>
            <a:br>
              <a:rPr lang="en-US" altLang="ko-KR" sz="1600" dirty="0" smtClean="0">
                <a:solidFill>
                  <a:srgbClr val="00AAAA"/>
                </a:solidFill>
              </a:rPr>
            </a:br>
            <a:endParaRPr lang="en-US" altLang="ko-KR" sz="14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ko-KR" sz="1800" dirty="0" smtClean="0"/>
              <a:t>4. Iterate over mesh vertices using </a:t>
            </a:r>
            <a:r>
              <a:rPr lang="en-US" altLang="ko-KR" sz="1800" dirty="0" err="1" smtClean="0">
                <a:solidFill>
                  <a:srgbClr val="00AAAA"/>
                </a:solidFill>
              </a:rPr>
              <a:t>MItMeshVertex</a:t>
            </a:r>
            <a:r>
              <a:rPr lang="en-US" altLang="ko-KR" sz="1800" dirty="0" smtClean="0">
                <a:solidFill>
                  <a:srgbClr val="00AAAA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altLang="ko-KR" sz="1400" dirty="0"/>
              <a:t>	</a:t>
            </a:r>
            <a:r>
              <a:rPr lang="en-US" altLang="ko-KR" sz="1600" dirty="0" smtClean="0"/>
              <a:t>- Get positions </a:t>
            </a:r>
            <a:r>
              <a:rPr lang="en-US" altLang="ko-KR" sz="1600" dirty="0"/>
              <a:t>from vertices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400" dirty="0" smtClean="0"/>
          </a:p>
          <a:p>
            <a:pPr marL="457200" lvl="1" indent="0">
              <a:buNone/>
            </a:pPr>
            <a:r>
              <a:rPr lang="en-US" altLang="ko-KR" sz="1800" dirty="0" smtClean="0">
                <a:ea typeface="Noto Sans CJK KR Medium" panose="020B0600000000000000" pitchFamily="34" charset="-127"/>
              </a:rPr>
              <a:t>5</a:t>
            </a:r>
            <a:r>
              <a:rPr lang="en-US" altLang="ko-KR" sz="1800" dirty="0">
                <a:ea typeface="Noto Sans CJK KR Medium" panose="020B0600000000000000" pitchFamily="34" charset="-127"/>
              </a:rPr>
              <a:t>. </a:t>
            </a:r>
            <a:r>
              <a:rPr lang="en-US" altLang="ko-KR" sz="1800" dirty="0" smtClean="0">
                <a:ea typeface="Noto Sans CJK KR Medium" panose="020B0600000000000000" pitchFamily="34" charset="-127"/>
              </a:rPr>
              <a:t>Duplicate objects</a:t>
            </a:r>
            <a:endParaRPr lang="en-US" altLang="ko-KR" sz="1400" dirty="0" smtClean="0"/>
          </a:p>
          <a:p>
            <a:pPr marL="457200" lvl="1" indent="0">
              <a:buNone/>
            </a:pPr>
            <a:r>
              <a:rPr lang="en-US" altLang="ko-KR" sz="1400" dirty="0" smtClean="0"/>
              <a:t>	</a:t>
            </a:r>
            <a:r>
              <a:rPr lang="en-US" altLang="ko-KR" sz="1600" dirty="0" smtClean="0"/>
              <a:t>- Objects are </a:t>
            </a:r>
            <a:r>
              <a:rPr lang="en-US" altLang="ko-KR" sz="1600" dirty="0" smtClean="0">
                <a:solidFill>
                  <a:srgbClr val="FF0000"/>
                </a:solidFill>
              </a:rPr>
              <a:t>randomly</a:t>
            </a:r>
            <a:r>
              <a:rPr lang="en-US" altLang="ko-KR" sz="1600" dirty="0" smtClean="0"/>
              <a:t> generated(duplicated) on </a:t>
            </a:r>
            <a:r>
              <a:rPr lang="en-US" altLang="ko-KR" sz="1600" dirty="0"/>
              <a:t>the plane </a:t>
            </a:r>
            <a:r>
              <a:rPr lang="en-US" altLang="ko-KR" sz="1600" dirty="0" smtClean="0"/>
              <a:t>(at the vertex position of target object)</a:t>
            </a:r>
          </a:p>
          <a:p>
            <a:pPr marL="457200" lvl="1" indent="0">
              <a:buNone/>
            </a:pPr>
            <a:r>
              <a:rPr lang="en-US" altLang="ko-KR" sz="1600" dirty="0"/>
              <a:t>	</a:t>
            </a: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Objects’height</a:t>
            </a:r>
            <a:r>
              <a:rPr lang="en-US" altLang="ko-KR" sz="1600" dirty="0" smtClean="0"/>
              <a:t>(scale) are </a:t>
            </a:r>
            <a:r>
              <a:rPr lang="en-US" altLang="ko-KR" sz="1600" dirty="0" smtClean="0">
                <a:solidFill>
                  <a:srgbClr val="FF0000"/>
                </a:solidFill>
              </a:rPr>
              <a:t>randomly</a:t>
            </a:r>
            <a:r>
              <a:rPr lang="en-US" altLang="ko-KR" sz="1600" dirty="0" smtClean="0"/>
              <a:t> changed.</a:t>
            </a:r>
          </a:p>
          <a:p>
            <a:pPr marL="457200" lvl="1" indent="0">
              <a:buNone/>
            </a:pPr>
            <a:r>
              <a:rPr lang="en-US" altLang="ko-KR" sz="1600" dirty="0" smtClean="0"/>
              <a:t>	- Connect them to its shading group</a:t>
            </a:r>
          </a:p>
          <a:p>
            <a:pPr marL="457200" lvl="1" indent="0">
              <a:buNone/>
            </a:pPr>
            <a:r>
              <a:rPr lang="en-US" altLang="ko-KR" sz="1600" dirty="0" smtClean="0"/>
              <a:t>	- Save generated </a:t>
            </a:r>
            <a:r>
              <a:rPr lang="en-US" altLang="ko-KR" sz="1600" dirty="0"/>
              <a:t>objects </a:t>
            </a:r>
            <a:r>
              <a:rPr lang="en-US" altLang="ko-KR" sz="1600" dirty="0" smtClean="0"/>
              <a:t>for Undo/Redo</a:t>
            </a:r>
            <a:r>
              <a:rPr lang="en-US" altLang="ko-KR" sz="1600" dirty="0"/>
              <a:t> </a:t>
            </a:r>
            <a:endParaRPr lang="en-US" altLang="ko-KR" sz="1600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run Maya MEL command within Python</a:t>
            </a:r>
          </a:p>
          <a:p>
            <a:pPr lvl="1"/>
            <a:r>
              <a:rPr lang="en-US" altLang="ko-KR" dirty="0" err="1"/>
              <a:t>e</a:t>
            </a:r>
            <a:r>
              <a:rPr lang="en-US" altLang="ko-KR" dirty="0" err="1" smtClean="0"/>
              <a:t>val</a:t>
            </a:r>
            <a:r>
              <a:rPr lang="en-US" altLang="ko-KR" dirty="0"/>
              <a:t> function </a:t>
            </a:r>
            <a:r>
              <a:rPr lang="en-US" altLang="ko-KR" dirty="0" smtClean="0"/>
              <a:t>:</a:t>
            </a:r>
            <a:endParaRPr lang="en-US" altLang="ko-KR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37963"/>
          <a:stretch/>
        </p:blipFill>
        <p:spPr>
          <a:xfrm>
            <a:off x="2116882" y="2659668"/>
            <a:ext cx="7958235" cy="28295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518338" y="5433020"/>
            <a:ext cx="8545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>
                <a:hlinkClick r:id="rId4"/>
              </a:rPr>
              <a:t>http://help.autodesk.com/view/MAYAUL/2017/ENU/?url=http://help.autodesk.com/cloudhelp/2017/ENU/Maya-Tech-Docs/CommandsPython/eval.html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3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0" t="2758" r="4783" b="24053"/>
          <a:stretch/>
        </p:blipFill>
        <p:spPr>
          <a:xfrm>
            <a:off x="0" y="-1"/>
            <a:ext cx="12191999" cy="6176964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Homework #0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Name Animation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2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Register objects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046480" y="2662793"/>
            <a:ext cx="8062898" cy="2677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MDagPath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dagMesh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MFnMesh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fnMesh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fnMesh.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setObject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dagMesh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);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MObject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dagModel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MFnTransform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fnTransform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fnTransform.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setObject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dagModel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);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oto Sans CJK SC Light" panose="020B0300000000000000" pitchFamily="34" charset="-127"/>
              <a:ea typeface="Noto Sans CJK SC Light" panose="020B03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" t="26445" r="8275" b="29072"/>
          <a:stretch/>
        </p:blipFill>
        <p:spPr>
          <a:xfrm>
            <a:off x="7003269" y="4045714"/>
            <a:ext cx="4965700" cy="14734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34198" r="10555" b="22592"/>
          <a:stretch/>
        </p:blipFill>
        <p:spPr>
          <a:xfrm>
            <a:off x="7186910" y="2235141"/>
            <a:ext cx="3844935" cy="172087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H="1">
            <a:off x="6096000" y="3095580"/>
            <a:ext cx="957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6131228" y="4782447"/>
            <a:ext cx="703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9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4458168" y="4691578"/>
            <a:ext cx="6697511" cy="1079301"/>
          </a:xfrm>
          <a:prstGeom prst="roundRect">
            <a:avLst>
              <a:gd name="adj" fmla="val 35715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Iterate over the mesh vertices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056640" y="2693273"/>
            <a:ext cx="8062898" cy="2677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US" altLang="ko-KR" sz="2000" spc="0" dirty="0" err="1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MItMeshVertex</a:t>
            </a:r>
            <a:r>
              <a:rPr lang="en-US" altLang="ko-KR" sz="2000" spc="0" dirty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lang="en-US" altLang="ko-KR" sz="2000" spc="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iterVtx</a:t>
            </a:r>
            <a:r>
              <a:rPr lang="en-US" altLang="ko-KR" sz="2000" spc="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</a:t>
            </a:r>
            <a:r>
              <a:rPr lang="en-US" altLang="ko-KR" sz="2000" spc="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dagMesh</a:t>
            </a:r>
            <a:r>
              <a:rPr lang="en-US" altLang="ko-KR" sz="2000" spc="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);</a:t>
            </a:r>
          </a:p>
          <a:p>
            <a:pPr lvl="0">
              <a:buNone/>
            </a:pPr>
            <a:r>
              <a:rPr lang="en-US" altLang="ko-KR" sz="2000" spc="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for( ; !</a:t>
            </a:r>
            <a:r>
              <a:rPr lang="en-US" altLang="ko-KR" sz="2000" spc="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iterVtx.</a:t>
            </a:r>
            <a:r>
              <a:rPr lang="en-US" altLang="ko-KR" sz="2000" spc="0" dirty="0" err="1">
                <a:solidFill>
                  <a:srgbClr val="C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isDone</a:t>
            </a:r>
            <a:r>
              <a:rPr lang="en-US" altLang="ko-KR" sz="2000" spc="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() ; </a:t>
            </a:r>
            <a:r>
              <a:rPr lang="en-US" altLang="ko-KR" sz="2000" spc="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iterVtx.</a:t>
            </a:r>
            <a:r>
              <a:rPr lang="en-US" altLang="ko-KR" sz="2000" spc="0" dirty="0" err="1">
                <a:solidFill>
                  <a:srgbClr val="C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next</a:t>
            </a:r>
            <a:r>
              <a:rPr lang="en-US" altLang="ko-KR" sz="2000" spc="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() )</a:t>
            </a:r>
          </a:p>
          <a:p>
            <a:pPr lvl="0">
              <a:buNone/>
            </a:pPr>
            <a:r>
              <a:rPr lang="en-US" altLang="ko-KR" sz="2000" spc="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{</a:t>
            </a:r>
          </a:p>
          <a:p>
            <a:pPr lvl="0">
              <a:buNone/>
            </a:pPr>
            <a:r>
              <a:rPr lang="en-US" altLang="ko-KR" sz="2000" spc="0" dirty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	</a:t>
            </a:r>
            <a:r>
              <a:rPr lang="en-US" altLang="ko-KR" sz="2000" spc="0" dirty="0" err="1" smtClean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iterVtx.</a:t>
            </a:r>
            <a:r>
              <a:rPr lang="en-US" altLang="ko-KR" sz="2000" b="1" i="1" spc="0" dirty="0" err="1" smtClean="0">
                <a:solidFill>
                  <a:srgbClr val="00AAAA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Something</a:t>
            </a:r>
            <a:r>
              <a:rPr lang="en-US" altLang="ko-KR" sz="2000" spc="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… , … );</a:t>
            </a:r>
          </a:p>
          <a:p>
            <a:pPr lvl="0">
              <a:buNone/>
            </a:pPr>
            <a:r>
              <a:rPr lang="en-US" altLang="ko-KR" sz="2000" spc="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}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60898" y="4805680"/>
            <a:ext cx="7091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 smtClean="0"/>
              <a:t>For example… </a:t>
            </a:r>
            <a:endParaRPr lang="en-US" altLang="ko-KR" sz="1600" b="1" dirty="0"/>
          </a:p>
          <a:p>
            <a:pPr>
              <a:buNone/>
            </a:pPr>
            <a:r>
              <a:rPr lang="en-US" altLang="ko-KR" sz="1600" b="1" dirty="0" smtClean="0">
                <a:solidFill>
                  <a:srgbClr val="C00000"/>
                </a:solidFill>
              </a:rPr>
              <a:t>    </a:t>
            </a:r>
            <a:r>
              <a:rPr lang="en-US" altLang="ko-KR" sz="1600" b="1" dirty="0" smtClean="0"/>
              <a:t>1</a:t>
            </a:r>
            <a:r>
              <a:rPr lang="en-US" altLang="ko-KR" sz="1600" b="1" dirty="0"/>
              <a:t>. </a:t>
            </a:r>
            <a:r>
              <a:rPr lang="en-US" altLang="ko-KR" sz="1600" b="1" i="1" dirty="0"/>
              <a:t>position</a:t>
            </a:r>
            <a:r>
              <a:rPr lang="en-US" altLang="ko-KR" sz="1600" b="1" dirty="0"/>
              <a:t> </a:t>
            </a:r>
            <a:r>
              <a:rPr lang="en-US" altLang="ko-KR" sz="1600" dirty="0"/>
              <a:t>(vertex position on current iterator)</a:t>
            </a:r>
          </a:p>
          <a:p>
            <a:pPr>
              <a:buNone/>
            </a:pPr>
            <a:r>
              <a:rPr lang="en-US" altLang="ko-KR" sz="1600" b="1" dirty="0" smtClean="0"/>
              <a:t>    2</a:t>
            </a:r>
            <a:r>
              <a:rPr lang="en-US" altLang="ko-KR" sz="1600" b="1" dirty="0"/>
              <a:t>. </a:t>
            </a:r>
            <a:r>
              <a:rPr lang="en-US" altLang="ko-KR" sz="1600" b="1" i="1" dirty="0" err="1"/>
              <a:t>getNormal</a:t>
            </a:r>
            <a:r>
              <a:rPr lang="en-US" altLang="ko-KR" sz="1600" b="1" dirty="0"/>
              <a:t> </a:t>
            </a:r>
            <a:r>
              <a:rPr lang="en-US" altLang="ko-KR" sz="1600" dirty="0"/>
              <a:t>(vertex normal on current iterator)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3789680" y="4257040"/>
            <a:ext cx="668488" cy="548640"/>
          </a:xfrm>
          <a:prstGeom prst="straightConnector1">
            <a:avLst/>
          </a:prstGeom>
          <a:ln w="28575">
            <a:solidFill>
              <a:srgbClr val="00AA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83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376888" y="4772858"/>
            <a:ext cx="6981992" cy="1196697"/>
          </a:xfrm>
          <a:prstGeom prst="roundRect">
            <a:avLst>
              <a:gd name="adj" fmla="val 35715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Duplicate an object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046480" y="2450981"/>
            <a:ext cx="10596880" cy="2677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US" altLang="ko-KR" sz="2000" dirty="0">
                <a:solidFill>
                  <a:srgbClr val="33996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//During the </a:t>
            </a:r>
            <a:r>
              <a:rPr lang="en-US" altLang="ko-KR" sz="2000" dirty="0" smtClean="0">
                <a:solidFill>
                  <a:srgbClr val="33996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iteration</a:t>
            </a:r>
            <a:endParaRPr lang="en-US" altLang="ko-KR" sz="2000" dirty="0">
              <a:solidFill>
                <a:prstClr val="black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</a:pPr>
            <a:r>
              <a:rPr lang="en-US" altLang="ko-KR" sz="2000" dirty="0" err="1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MObject</a:t>
            </a:r>
            <a:r>
              <a:rPr lang="en-US" altLang="ko-KR" sz="20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instance = </a:t>
            </a:r>
            <a:r>
              <a:rPr lang="en-US" altLang="ko-KR" sz="20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fnTransform.</a:t>
            </a:r>
            <a:r>
              <a:rPr lang="en-US" altLang="ko-KR" sz="2000" dirty="0" err="1">
                <a:solidFill>
                  <a:srgbClr val="C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duplicate</a:t>
            </a:r>
            <a:r>
              <a:rPr lang="en-US" altLang="ko-KR" sz="2000" dirty="0" smtClean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();</a:t>
            </a:r>
          </a:p>
          <a:p>
            <a:pPr lvl="0">
              <a:buNone/>
            </a:pPr>
            <a:endParaRPr lang="en-US" altLang="ko-KR" sz="2000" dirty="0">
              <a:solidFill>
                <a:prstClr val="black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</a:pPr>
            <a:r>
              <a:rPr lang="en-US" altLang="ko-KR" sz="2000" dirty="0">
                <a:solidFill>
                  <a:srgbClr val="33996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// Register the duplicated instance and set its transformation</a:t>
            </a:r>
          </a:p>
          <a:p>
            <a:pPr lvl="0">
              <a:buNone/>
            </a:pPr>
            <a:r>
              <a:rPr lang="en-US" altLang="ko-KR" sz="2000" dirty="0" err="1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MFnTransform</a:t>
            </a:r>
            <a:r>
              <a:rPr lang="en-US" altLang="ko-KR" sz="20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fnInstance</a:t>
            </a:r>
            <a:r>
              <a:rPr lang="en-US" altLang="ko-KR" sz="20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instance );</a:t>
            </a:r>
          </a:p>
          <a:p>
            <a:pPr lvl="0">
              <a:buNone/>
            </a:pPr>
            <a:r>
              <a:rPr lang="en-US" altLang="ko-KR" sz="2000" dirty="0" err="1" smtClean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fnInstance.</a:t>
            </a:r>
            <a:r>
              <a:rPr lang="en-US" altLang="ko-KR" sz="2000" b="1" i="1" dirty="0" err="1" smtClean="0">
                <a:solidFill>
                  <a:srgbClr val="00AAAA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setSomething</a:t>
            </a:r>
            <a:r>
              <a:rPr lang="en-US" altLang="ko-KR" sz="20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… , … 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36440" y="4823194"/>
            <a:ext cx="74117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/>
              <a:t>For example… </a:t>
            </a:r>
            <a:endParaRPr lang="en-US" altLang="ko-KR" sz="1600" b="1" dirty="0"/>
          </a:p>
          <a:p>
            <a:pPr>
              <a:buNone/>
            </a:pPr>
            <a:r>
              <a:rPr lang="en-US" altLang="ko-KR" sz="1600" dirty="0" smtClean="0"/>
              <a:t>    1</a:t>
            </a:r>
            <a:r>
              <a:rPr lang="en-US" altLang="ko-KR" sz="1600" dirty="0"/>
              <a:t>. </a:t>
            </a:r>
            <a:r>
              <a:rPr lang="en-US" altLang="ko-KR" sz="1600" b="1" i="1" dirty="0" err="1"/>
              <a:t>setTranslation</a:t>
            </a:r>
            <a:r>
              <a:rPr lang="en-US" altLang="ko-KR" sz="1600" dirty="0"/>
              <a:t> (move a current instance to a vertex position )</a:t>
            </a:r>
          </a:p>
          <a:p>
            <a:pPr>
              <a:buNone/>
            </a:pPr>
            <a:r>
              <a:rPr lang="en-US" altLang="ko-KR" sz="1600" dirty="0" smtClean="0"/>
              <a:t>    2</a:t>
            </a:r>
            <a:r>
              <a:rPr lang="en-US" altLang="ko-KR" sz="1600" dirty="0"/>
              <a:t>. </a:t>
            </a:r>
            <a:r>
              <a:rPr lang="en-US" altLang="ko-KR" sz="1600" b="1" i="1" dirty="0" err="1"/>
              <a:t>setRotation</a:t>
            </a:r>
            <a:r>
              <a:rPr lang="en-US" altLang="ko-KR" sz="1600" dirty="0"/>
              <a:t> (rotate a current instance with a </a:t>
            </a:r>
            <a:r>
              <a:rPr lang="en-US" altLang="ko-KR" sz="1600" dirty="0" err="1"/>
              <a:t>caculated</a:t>
            </a:r>
            <a:r>
              <a:rPr lang="en-US" altLang="ko-KR" sz="1600" dirty="0"/>
              <a:t> angle)</a:t>
            </a:r>
          </a:p>
          <a:p>
            <a:pPr>
              <a:buNone/>
            </a:pPr>
            <a:r>
              <a:rPr lang="en-US" altLang="ko-KR" sz="1600" dirty="0"/>
              <a:t>   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3. </a:t>
            </a:r>
            <a:r>
              <a:rPr lang="en-US" altLang="ko-KR" sz="1600" b="1" i="1" dirty="0" err="1"/>
              <a:t>boundingBox</a:t>
            </a:r>
            <a:r>
              <a:rPr lang="en-US" altLang="ko-KR" sz="1600" dirty="0"/>
              <a:t> (get the bounding box information of the object)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703320" y="4669036"/>
            <a:ext cx="543560" cy="458946"/>
          </a:xfrm>
          <a:prstGeom prst="straightConnector1">
            <a:avLst/>
          </a:prstGeom>
          <a:ln w="28575">
            <a:solidFill>
              <a:srgbClr val="00AA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9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5603240" y="1870075"/>
            <a:ext cx="6248400" cy="790292"/>
          </a:xfrm>
          <a:prstGeom prst="roundRect">
            <a:avLst>
              <a:gd name="adj" fmla="val 35715"/>
            </a:avLst>
          </a:prstGeom>
          <a:solidFill>
            <a:srgbClr val="FFF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Initial Shading Group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046480" y="2450981"/>
            <a:ext cx="10596880" cy="3399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US" altLang="ko-KR" sz="1600" dirty="0" err="1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MSelectionList</a:t>
            </a:r>
            <a:r>
              <a:rPr lang="en-US" altLang="ko-KR" sz="1600" dirty="0" smtClean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sList</a:t>
            </a:r>
            <a:r>
              <a:rPr lang="en-US" altLang="ko-KR" sz="1600" dirty="0" smtClean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;</a:t>
            </a:r>
            <a:endParaRPr lang="ko-KR" altLang="en-US" sz="1600" dirty="0">
              <a:solidFill>
                <a:prstClr val="black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</a:pPr>
            <a:r>
              <a:rPr lang="en-US" altLang="ko-KR" sz="16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sList.</a:t>
            </a:r>
            <a:r>
              <a:rPr lang="en-US" altLang="ko-KR" sz="1600" dirty="0" err="1">
                <a:solidFill>
                  <a:srgbClr val="C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clear</a:t>
            </a:r>
            <a:r>
              <a:rPr lang="en-US" altLang="ko-KR" sz="16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</a:t>
            </a:r>
            <a:r>
              <a:rPr lang="en-US" altLang="ko-KR" sz="1600" dirty="0" smtClean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);</a:t>
            </a:r>
          </a:p>
          <a:p>
            <a:pPr lvl="0">
              <a:buNone/>
            </a:pPr>
            <a:endParaRPr lang="en-US" altLang="ko-KR" sz="1600" dirty="0">
              <a:solidFill>
                <a:prstClr val="black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</a:pPr>
            <a:r>
              <a:rPr lang="en-US" altLang="ko-KR" sz="1600" dirty="0" err="1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MGlobal</a:t>
            </a:r>
            <a:r>
              <a:rPr lang="en-US" altLang="ko-KR" sz="1600" dirty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::</a:t>
            </a:r>
            <a:r>
              <a:rPr lang="en-US" altLang="ko-KR" sz="1600" dirty="0" err="1">
                <a:solidFill>
                  <a:srgbClr val="C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getSelectionListByName</a:t>
            </a:r>
            <a:r>
              <a:rPr lang="en-US" altLang="ko-KR" sz="16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"</a:t>
            </a:r>
            <a:r>
              <a:rPr lang="en-US" altLang="ko-KR" sz="16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initialShadingGroup</a:t>
            </a:r>
            <a:r>
              <a:rPr lang="en-US" altLang="ko-KR" sz="16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", </a:t>
            </a:r>
            <a:r>
              <a:rPr lang="en-US" altLang="ko-KR" sz="16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sList</a:t>
            </a:r>
            <a:r>
              <a:rPr lang="en-US" altLang="ko-KR" sz="16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);</a:t>
            </a:r>
          </a:p>
          <a:p>
            <a:pPr lvl="0">
              <a:buNone/>
            </a:pPr>
            <a:r>
              <a:rPr lang="en-US" altLang="ko-KR" sz="16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sList.</a:t>
            </a:r>
            <a:r>
              <a:rPr lang="en-US" altLang="ko-KR" sz="1600" dirty="0" err="1">
                <a:solidFill>
                  <a:srgbClr val="C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getDependNode</a:t>
            </a:r>
            <a:r>
              <a:rPr lang="en-US" altLang="ko-KR" sz="16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( 0, </a:t>
            </a:r>
            <a:r>
              <a:rPr lang="en-US" altLang="ko-KR" sz="16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shadingGroupObj</a:t>
            </a:r>
            <a:r>
              <a:rPr lang="en-US" altLang="ko-KR" sz="16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);</a:t>
            </a:r>
          </a:p>
          <a:p>
            <a:pPr lvl="0">
              <a:buNone/>
            </a:pPr>
            <a:endParaRPr lang="en-US" altLang="ko-KR" sz="1400" dirty="0">
              <a:solidFill>
                <a:prstClr val="black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</a:endParaRPr>
          </a:p>
          <a:p>
            <a:pPr lvl="0">
              <a:buNone/>
            </a:pPr>
            <a:r>
              <a:rPr lang="en-US" altLang="ko-KR" sz="1800" dirty="0" err="1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MFnSet</a:t>
            </a:r>
            <a:r>
              <a:rPr lang="en-US" altLang="ko-KR" sz="18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shadingGroupFn</a:t>
            </a:r>
            <a:r>
              <a:rPr lang="en-US" altLang="ko-KR" sz="18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;</a:t>
            </a:r>
          </a:p>
          <a:p>
            <a:pPr lvl="0">
              <a:buNone/>
            </a:pPr>
            <a:r>
              <a:rPr lang="en-US" altLang="ko-KR" sz="16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shadingGroupFn.</a:t>
            </a:r>
            <a:r>
              <a:rPr lang="en-US" altLang="ko-KR" sz="1600" dirty="0" err="1">
                <a:solidFill>
                  <a:srgbClr val="C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setObject</a:t>
            </a:r>
            <a:r>
              <a:rPr lang="en-US" altLang="ko-KR" sz="16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</a:t>
            </a:r>
            <a:r>
              <a:rPr lang="en-US" altLang="ko-KR" sz="16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shadingGroupObj</a:t>
            </a:r>
            <a:r>
              <a:rPr lang="en-US" altLang="ko-KR" sz="16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);</a:t>
            </a:r>
          </a:p>
          <a:p>
            <a:pPr lvl="0">
              <a:buNone/>
            </a:pPr>
            <a:endParaRPr lang="en-US" altLang="ko-KR" sz="1600" dirty="0">
              <a:solidFill>
                <a:prstClr val="black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</a:pPr>
            <a:r>
              <a:rPr lang="en-US" altLang="ko-KR" sz="1600" dirty="0">
                <a:solidFill>
                  <a:srgbClr val="33996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// Connect a duplicated instance with initial shading </a:t>
            </a:r>
            <a:r>
              <a:rPr lang="en-US" altLang="ko-KR" sz="1600" dirty="0" smtClean="0">
                <a:solidFill>
                  <a:srgbClr val="33996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group during the iteration</a:t>
            </a:r>
            <a:endParaRPr lang="en-US" altLang="ko-KR" sz="1600" dirty="0">
              <a:solidFill>
                <a:srgbClr val="339966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</a:pPr>
            <a:r>
              <a:rPr lang="en-US" altLang="ko-KR" sz="1600" dirty="0" err="1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shadingGroupFn.</a:t>
            </a:r>
            <a:r>
              <a:rPr lang="en-US" altLang="ko-KR" sz="1600" dirty="0" err="1">
                <a:solidFill>
                  <a:srgbClr val="C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addMember</a:t>
            </a:r>
            <a:r>
              <a:rPr lang="en-US" altLang="ko-KR" sz="1600" dirty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 instance </a:t>
            </a:r>
            <a:r>
              <a:rPr lang="en-US" altLang="ko-KR" sz="1600" dirty="0" smtClean="0">
                <a:solidFill>
                  <a:prstClr val="black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);</a:t>
            </a:r>
            <a:endParaRPr lang="en-US" altLang="ko-KR" sz="1600" dirty="0">
              <a:solidFill>
                <a:prstClr val="black"/>
              </a:solidFill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73576" y="2062019"/>
            <a:ext cx="565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Refer to a Ground-Shadow plug-in in your textbook</a:t>
            </a:r>
          </a:p>
        </p:txBody>
      </p:sp>
    </p:spTree>
    <p:extLst>
      <p:ext uri="{BB962C8B-B14F-4D97-AF65-F5344CB8AC3E}">
        <p14:creationId xmlns:p14="http://schemas.microsoft.com/office/powerpoint/2010/main" val="184011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Undo/Redo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046480" y="2450981"/>
            <a:ext cx="10596880" cy="3399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Hint 1.</a:t>
            </a:r>
          </a:p>
          <a:p>
            <a:pPr lvl="0">
              <a:buNone/>
            </a:pPr>
            <a:r>
              <a:rPr lang="en-US" altLang="ko-KR" sz="1600" dirty="0" err="1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MObjectArray</a:t>
            </a:r>
            <a:r>
              <a:rPr lang="en-US" altLang="ko-KR" sz="1600" dirty="0" smtClean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 </a:t>
            </a:r>
            <a:r>
              <a:rPr lang="en-US" altLang="ko-KR" sz="1600" dirty="0" err="1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instanceArray</a:t>
            </a: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;</a:t>
            </a:r>
          </a:p>
          <a:p>
            <a:pPr lvl="0">
              <a:buNone/>
            </a:pPr>
            <a:endParaRPr lang="en-US" altLang="ko-KR" sz="1600" dirty="0" smtClean="0"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</a:pP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Hint 2.</a:t>
            </a:r>
            <a:endParaRPr lang="en-US" altLang="ko-KR" sz="1600" dirty="0"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</a:pPr>
            <a:r>
              <a:rPr lang="en-US" altLang="ko-KR" sz="1600" dirty="0" err="1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MGlobal</a:t>
            </a:r>
            <a:r>
              <a:rPr lang="en-US" altLang="ko-KR" sz="1600" dirty="0">
                <a:solidFill>
                  <a:srgbClr val="4BACC6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::</a:t>
            </a:r>
            <a:r>
              <a:rPr lang="en-US" altLang="ko-KR" sz="1600" dirty="0" err="1">
                <a:solidFill>
                  <a:srgbClr val="C00000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executeCommand</a:t>
            </a: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</a:t>
            </a:r>
            <a:r>
              <a:rPr lang="en-US" altLang="ko-KR" sz="1600" dirty="0" smtClean="0">
                <a:solidFill>
                  <a:srgbClr val="00AAAA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“</a:t>
            </a:r>
            <a:r>
              <a:rPr lang="en-US" altLang="ko-KR" sz="1600" b="1" i="1" dirty="0" smtClean="0">
                <a:solidFill>
                  <a:srgbClr val="00AAAA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Something</a:t>
            </a:r>
            <a:r>
              <a:rPr lang="en-US" altLang="ko-KR" sz="1600" dirty="0" smtClean="0">
                <a:solidFill>
                  <a:srgbClr val="00AAAA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”</a:t>
            </a: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);</a:t>
            </a:r>
          </a:p>
          <a:p>
            <a:pPr lvl="0">
              <a:buNone/>
            </a:pPr>
            <a:endParaRPr lang="en-US" altLang="ko-KR" sz="1600" dirty="0"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  <a:p>
            <a:pPr lvl="0">
              <a:buNone/>
            </a:pP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Hint 3.</a:t>
            </a:r>
          </a:p>
          <a:p>
            <a:pPr lvl="0">
              <a:buNone/>
            </a:pP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For </a:t>
            </a:r>
            <a:r>
              <a:rPr lang="en-US" altLang="ko-KR" sz="1600" b="1" i="1" dirty="0" smtClean="0">
                <a:solidFill>
                  <a:srgbClr val="00AAAA"/>
                </a:solidFill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“Something”</a:t>
            </a: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, make polygons in </a:t>
            </a:r>
            <a:r>
              <a:rPr lang="en-US" altLang="ko-KR" sz="1600" dirty="0" err="1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maya</a:t>
            </a: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(ex. cube, sphere, cylinder,..) and delete them.</a:t>
            </a:r>
          </a:p>
          <a:p>
            <a:pPr lvl="0">
              <a:buNone/>
            </a:pP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</a:rPr>
              <a:t>Then, watch your script editor. You can see some MEL commands. </a:t>
            </a:r>
            <a:r>
              <a:rPr lang="en-US" altLang="ko-KR" sz="1600" dirty="0" smtClean="0">
                <a:latin typeface="Noto Sans CJK SC Light" panose="020B0300000000000000" pitchFamily="34" charset="-127"/>
                <a:ea typeface="Noto Sans CJK SC Light" panose="020B0300000000000000" pitchFamily="34" charset="-127"/>
                <a:cs typeface="Courier New" pitchFamily="49" charset="0"/>
                <a:sym typeface="Wingdings" panose="05000000000000000000" pitchFamily="2" charset="2"/>
              </a:rPr>
              <a:t></a:t>
            </a:r>
            <a:endParaRPr lang="en-US" altLang="ko-KR" sz="1600" dirty="0">
              <a:latin typeface="Noto Sans CJK SC Light" panose="020B0300000000000000" pitchFamily="34" charset="-127"/>
              <a:ea typeface="Noto Sans CJK SC Light" panose="020B0300000000000000" pitchFamily="34" charset="-127"/>
              <a:cs typeface="Courier New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5" y="2696369"/>
            <a:ext cx="4676775" cy="130492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5904230" y="3901115"/>
            <a:ext cx="582295" cy="498832"/>
          </a:xfrm>
          <a:prstGeom prst="straightConnector1">
            <a:avLst/>
          </a:prstGeom>
          <a:ln w="28575">
            <a:solidFill>
              <a:srgbClr val="00AA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12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Maya 2017 API reference</a:t>
            </a:r>
          </a:p>
          <a:p>
            <a:pPr lvl="1"/>
            <a:r>
              <a:rPr lang="en-US" altLang="ko-KR" dirty="0"/>
              <a:t>($</a:t>
            </a:r>
            <a:r>
              <a:rPr lang="en-US" altLang="ko-KR" dirty="0" smtClean="0"/>
              <a:t>MAYA_PATH)\</a:t>
            </a:r>
            <a:r>
              <a:rPr lang="en-US" altLang="ko-KR" dirty="0" err="1" smtClean="0"/>
              <a:t>devkit</a:t>
            </a:r>
            <a:r>
              <a:rPr lang="en-US" altLang="ko-KR" dirty="0" smtClean="0"/>
              <a:t>\plug-ins\(example)</a:t>
            </a:r>
          </a:p>
          <a:p>
            <a:pPr marL="914400" lvl="2" indent="0">
              <a:buNone/>
            </a:pPr>
            <a:r>
              <a:rPr lang="en-US" altLang="ko-KR" dirty="0" smtClean="0"/>
              <a:t>(ex. </a:t>
            </a:r>
            <a:r>
              <a:rPr lang="en-US" altLang="ko-KR" dirty="0" err="1" smtClean="0"/>
              <a:t>HelloWorldCmd</a:t>
            </a:r>
            <a:r>
              <a:rPr lang="en-US" altLang="ko-KR" dirty="0" smtClean="0"/>
              <a:t>…)</a:t>
            </a:r>
          </a:p>
          <a:p>
            <a:pPr marL="914400" lvl="2" indent="0">
              <a:buNone/>
            </a:pPr>
            <a:endParaRPr lang="en-US" altLang="ko-KR" dirty="0"/>
          </a:p>
          <a:p>
            <a:r>
              <a:rPr lang="en-US" altLang="ko-KR" dirty="0" smtClean="0"/>
              <a:t>Complete Maya Programming Example</a:t>
            </a:r>
          </a:p>
          <a:p>
            <a:pPr lvl="1"/>
            <a:r>
              <a:rPr lang="en-US" altLang="ko-KR" dirty="0" smtClean="0"/>
              <a:t>KLMS</a:t>
            </a:r>
          </a:p>
        </p:txBody>
      </p:sp>
    </p:spTree>
    <p:extLst>
      <p:ext uri="{BB962C8B-B14F-4D97-AF65-F5344CB8AC3E}">
        <p14:creationId xmlns:p14="http://schemas.microsoft.com/office/powerpoint/2010/main" val="235225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42903"/>
          <a:stretch/>
        </p:blipFill>
        <p:spPr>
          <a:xfrm>
            <a:off x="1002348" y="2744787"/>
            <a:ext cx="8380644" cy="309562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AUTODESK MAYA Help</a:t>
            </a:r>
          </a:p>
          <a:p>
            <a:pPr lvl="1"/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help.autodesk.com/view/MAYAUL/2017/ENU</a:t>
            </a:r>
            <a:r>
              <a:rPr lang="en-US" altLang="ko-KR" dirty="0">
                <a:hlinkClick r:id="rId4"/>
              </a:rPr>
              <a:t>/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References(***)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37921" y="4192118"/>
            <a:ext cx="1824736" cy="540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962656" y="3935469"/>
            <a:ext cx="6472026" cy="527057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9434683" y="1693976"/>
            <a:ext cx="2233225" cy="4482987"/>
            <a:chOff x="9427204" y="2309505"/>
            <a:chExt cx="1926596" cy="38674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5527" y="2315259"/>
              <a:ext cx="1918273" cy="386170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9427204" y="2309505"/>
              <a:ext cx="1926595" cy="38674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44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Submission files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71624"/>
            <a:ext cx="10632440" cy="453072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Source code :</a:t>
            </a:r>
          </a:p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sln</a:t>
            </a:r>
            <a:r>
              <a:rPr lang="en-US" altLang="ko-KR" dirty="0" smtClean="0"/>
              <a:t> / .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/ . h / .</a:t>
            </a:r>
            <a:r>
              <a:rPr lang="en-US" altLang="ko-KR" dirty="0" err="1" smtClean="0"/>
              <a:t>vcproj</a:t>
            </a:r>
            <a:r>
              <a:rPr lang="en-US" altLang="ko-KR" dirty="0" smtClean="0"/>
              <a:t>  (Please </a:t>
            </a:r>
            <a:r>
              <a:rPr lang="en-US" altLang="ko-KR" dirty="0" smtClean="0">
                <a:solidFill>
                  <a:srgbClr val="FF0000"/>
                </a:solidFill>
                <a:latin typeface="+mj-ea"/>
                <a:ea typeface="+mj-ea"/>
              </a:rPr>
              <a:t>do not</a:t>
            </a:r>
            <a:r>
              <a:rPr lang="en-US" altLang="ko-KR" dirty="0" smtClean="0"/>
              <a:t> send me *.</a:t>
            </a:r>
            <a:r>
              <a:rPr lang="en-US" altLang="ko-KR" dirty="0" err="1" smtClean="0"/>
              <a:t>sdf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Complied binary file :</a:t>
            </a:r>
          </a:p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mll</a:t>
            </a:r>
            <a:r>
              <a:rPr lang="en-US" altLang="ko-KR" dirty="0" smtClean="0"/>
              <a:t> file not </a:t>
            </a:r>
            <a:r>
              <a:rPr lang="en-US" altLang="ko-KR" dirty="0" err="1" smtClean="0"/>
              <a:t>dll</a:t>
            </a:r>
            <a:endParaRPr lang="en-US" altLang="ko-KR" dirty="0" smtClean="0"/>
          </a:p>
          <a:p>
            <a:r>
              <a:rPr lang="en-US" altLang="ko-KR" dirty="0" smtClean="0"/>
              <a:t>Readme.txt file :</a:t>
            </a:r>
          </a:p>
          <a:p>
            <a:pPr lvl="1"/>
            <a:r>
              <a:rPr lang="en-US" altLang="ko-KR" dirty="0" smtClean="0"/>
              <a:t>Target Machine &amp; software(ex. Maya 2017, Visual </a:t>
            </a:r>
            <a:r>
              <a:rPr lang="en-US" altLang="ko-KR" dirty="0"/>
              <a:t>S</a:t>
            </a:r>
            <a:r>
              <a:rPr lang="en-US" altLang="ko-KR" dirty="0" smtClean="0"/>
              <a:t>tudio 2015, x64)</a:t>
            </a:r>
          </a:p>
          <a:p>
            <a:pPr lvl="1"/>
            <a:r>
              <a:rPr lang="en-US" altLang="ko-KR" dirty="0" smtClean="0"/>
              <a:t>How to use your Command(Please explain in detail)</a:t>
            </a:r>
          </a:p>
          <a:p>
            <a:r>
              <a:rPr lang="en-US" altLang="ko-KR" dirty="0" smtClean="0"/>
              <a:t>Screen Capture file:</a:t>
            </a:r>
          </a:p>
          <a:p>
            <a:pPr lvl="1"/>
            <a:r>
              <a:rPr lang="en-US" altLang="ko-KR" dirty="0" smtClean="0"/>
              <a:t>Output window for checking your name</a:t>
            </a:r>
          </a:p>
          <a:p>
            <a:pPr lvl="1"/>
            <a:r>
              <a:rPr lang="en-US" altLang="ko-KR" dirty="0" smtClean="0"/>
              <a:t>Result scene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00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Workflow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altLang="ko-KR" dirty="0"/>
              <a:t>1. Create a class using the </a:t>
            </a:r>
            <a:r>
              <a:rPr lang="en-US" altLang="ko-KR" dirty="0" err="1">
                <a:solidFill>
                  <a:srgbClr val="00AAAA"/>
                </a:solidFill>
              </a:rPr>
              <a:t>MPxCommand</a:t>
            </a:r>
            <a:r>
              <a:rPr lang="en-US" altLang="ko-KR" dirty="0"/>
              <a:t> framework</a:t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2. Get selected object from UI, using </a:t>
            </a:r>
            <a:r>
              <a:rPr lang="en-US" altLang="ko-KR" sz="2000" dirty="0" err="1">
                <a:solidFill>
                  <a:srgbClr val="00AAAA"/>
                </a:solidFill>
              </a:rPr>
              <a:t>MArgDatabase</a:t>
            </a:r>
            <a:r>
              <a:rPr lang="en-US" altLang="ko-KR" sz="2000" dirty="0">
                <a:solidFill>
                  <a:srgbClr val="00AAAA"/>
                </a:solidFill>
              </a:rPr>
              <a:t>, </a:t>
            </a:r>
            <a:r>
              <a:rPr lang="en-US" altLang="ko-KR" sz="2000" dirty="0" err="1">
                <a:solidFill>
                  <a:srgbClr val="00AAAA"/>
                </a:solidFill>
              </a:rPr>
              <a:t>Mglobal</a:t>
            </a:r>
            <a:r>
              <a:rPr lang="en-US" altLang="ko-KR" sz="2000" dirty="0">
                <a:solidFill>
                  <a:srgbClr val="00AAAA"/>
                </a:solidFill>
              </a:rPr>
              <a:t>::</a:t>
            </a:r>
            <a:r>
              <a:rPr lang="en-US" altLang="ko-KR" sz="2000" dirty="0" err="1">
                <a:solidFill>
                  <a:srgbClr val="00AAAA"/>
                </a:solidFill>
              </a:rPr>
              <a:t>getSelectionListByName</a:t>
            </a:r>
            <a:endParaRPr lang="en-US" altLang="ko-KR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3. Register each object into related Class</a:t>
            </a:r>
          </a:p>
          <a:p>
            <a:pPr marL="457200" lvl="1" indent="0">
              <a:buNone/>
            </a:pPr>
            <a:r>
              <a:rPr lang="en-US" altLang="ko-KR" sz="2000" dirty="0"/>
              <a:t> 	- Target object(plane) should be registered, using</a:t>
            </a:r>
            <a:r>
              <a:rPr lang="en-US" altLang="ko-KR" sz="2000" dirty="0">
                <a:solidFill>
                  <a:srgbClr val="00AAAA"/>
                </a:solidFill>
              </a:rPr>
              <a:t> </a:t>
            </a:r>
            <a:r>
              <a:rPr lang="en-US" altLang="ko-KR" sz="2000" dirty="0" err="1">
                <a:solidFill>
                  <a:srgbClr val="00AAAA"/>
                </a:solidFill>
              </a:rPr>
              <a:t>MDagPathArray</a:t>
            </a:r>
            <a:r>
              <a:rPr lang="en-US" altLang="ko-KR" sz="2000" dirty="0"/>
              <a:t> </a:t>
            </a:r>
          </a:p>
          <a:p>
            <a:pPr marL="457200" lvl="1" indent="0">
              <a:buNone/>
            </a:pPr>
            <a:r>
              <a:rPr lang="en-US" altLang="ko-KR" sz="2000" dirty="0"/>
              <a:t>	- Source object should be registered, </a:t>
            </a:r>
            <a:r>
              <a:rPr lang="en-US" altLang="ko-KR" sz="2000" dirty="0" err="1">
                <a:solidFill>
                  <a:srgbClr val="00AAAA"/>
                </a:solidFill>
              </a:rPr>
              <a:t>MObjectArray</a:t>
            </a:r>
            <a:r>
              <a:rPr lang="en-US" altLang="ko-KR" sz="2000" dirty="0">
                <a:solidFill>
                  <a:srgbClr val="00AAAA"/>
                </a:solidFill>
              </a:rPr>
              <a:t>, </a:t>
            </a:r>
            <a:r>
              <a:rPr lang="en-US" altLang="ko-KR" sz="2000" dirty="0" err="1">
                <a:solidFill>
                  <a:srgbClr val="00AAAA"/>
                </a:solidFill>
              </a:rPr>
              <a:t>MFnTransform</a:t>
            </a:r>
            <a:r>
              <a:rPr lang="en-US" altLang="ko-KR" sz="2000" dirty="0">
                <a:solidFill>
                  <a:srgbClr val="00AAAA"/>
                </a:solidFill>
              </a:rPr>
              <a:t/>
            </a:r>
            <a:br>
              <a:rPr lang="en-US" altLang="ko-KR" sz="2000" dirty="0">
                <a:solidFill>
                  <a:srgbClr val="00AAAA"/>
                </a:solidFill>
              </a:rPr>
            </a:br>
            <a:endParaRPr lang="en-US" altLang="ko-KR" sz="1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ko-KR" dirty="0"/>
              <a:t>4. Iterate over mesh vertices using </a:t>
            </a:r>
            <a:r>
              <a:rPr lang="en-US" altLang="ko-KR" dirty="0" err="1">
                <a:solidFill>
                  <a:srgbClr val="00AAAA"/>
                </a:solidFill>
              </a:rPr>
              <a:t>MItMeshVertex</a:t>
            </a:r>
            <a:r>
              <a:rPr lang="en-US" altLang="ko-KR" dirty="0">
                <a:solidFill>
                  <a:srgbClr val="00AAAA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altLang="ko-KR" sz="1800" dirty="0"/>
              <a:t>	</a:t>
            </a:r>
            <a:r>
              <a:rPr lang="en-US" altLang="ko-KR" sz="2000" dirty="0"/>
              <a:t>- Get positions from vertices </a:t>
            </a:r>
            <a:br>
              <a:rPr lang="en-US" altLang="ko-KR" sz="2000" dirty="0"/>
            </a:b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dirty="0">
                <a:ea typeface="Noto Sans CJK KR Medium" panose="020B0600000000000000" pitchFamily="34" charset="-127"/>
              </a:rPr>
              <a:t>5. Duplicate objects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800" dirty="0"/>
              <a:t>	</a:t>
            </a:r>
            <a:r>
              <a:rPr lang="en-US" altLang="ko-KR" sz="2000" dirty="0"/>
              <a:t>- Objects are </a:t>
            </a:r>
            <a:r>
              <a:rPr lang="en-US" altLang="ko-KR" sz="2000" dirty="0">
                <a:solidFill>
                  <a:srgbClr val="FF0000"/>
                </a:solidFill>
              </a:rPr>
              <a:t>randomly</a:t>
            </a:r>
            <a:r>
              <a:rPr lang="en-US" altLang="ko-KR" sz="2000" dirty="0"/>
              <a:t> generated(duplicated) on the plane (at the vertex position of target object)</a:t>
            </a:r>
          </a:p>
          <a:p>
            <a:pPr marL="457200" lvl="1" indent="0">
              <a:buNone/>
            </a:pPr>
            <a:r>
              <a:rPr lang="en-US" altLang="ko-KR" sz="2000" dirty="0"/>
              <a:t>	- </a:t>
            </a:r>
            <a:r>
              <a:rPr lang="en-US" altLang="ko-KR" sz="2000" dirty="0" err="1"/>
              <a:t>Objects’height</a:t>
            </a:r>
            <a:r>
              <a:rPr lang="en-US" altLang="ko-KR" sz="2000" dirty="0"/>
              <a:t>(scale) are </a:t>
            </a:r>
            <a:r>
              <a:rPr lang="en-US" altLang="ko-KR" sz="2000" dirty="0">
                <a:solidFill>
                  <a:srgbClr val="FF0000"/>
                </a:solidFill>
              </a:rPr>
              <a:t>randomly</a:t>
            </a:r>
            <a:r>
              <a:rPr lang="en-US" altLang="ko-KR" sz="2000" dirty="0"/>
              <a:t> changed.</a:t>
            </a:r>
          </a:p>
          <a:p>
            <a:pPr marL="457200" lvl="1" indent="0">
              <a:buNone/>
            </a:pPr>
            <a:r>
              <a:rPr lang="en-US" altLang="ko-KR" sz="2000" dirty="0"/>
              <a:t>	- Connect them to its shading group</a:t>
            </a:r>
          </a:p>
          <a:p>
            <a:pPr marL="457200" lvl="1" indent="0">
              <a:buNone/>
            </a:pPr>
            <a:r>
              <a:rPr lang="en-US" altLang="ko-KR" sz="2000" dirty="0"/>
              <a:t>	- Save generated objects for Undo/Redo 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1690688"/>
            <a:ext cx="12192000" cy="4486275"/>
          </a:xfrm>
          <a:prstGeom prst="rect">
            <a:avLst/>
          </a:prstGeom>
          <a:solidFill>
            <a:schemeClr val="bg1">
              <a:lumMod val="9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0" y="2735580"/>
            <a:ext cx="12192000" cy="2057400"/>
          </a:xfrm>
          <a:prstGeom prst="rect">
            <a:avLst/>
          </a:prstGeom>
          <a:solidFill>
            <a:srgbClr val="00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Upload your files to KLMS</a:t>
            </a:r>
          </a:p>
          <a:p>
            <a:pPr marL="0" lvl="1" algn="ctr">
              <a:lnSpc>
                <a:spcPct val="150000"/>
              </a:lnSpc>
            </a:pPr>
            <a:r>
              <a:rPr lang="en-US" altLang="ko-KR" sz="2400" dirty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u</a:t>
            </a:r>
            <a:r>
              <a:rPr lang="en-US" altLang="ko-KR" sz="2400" dirty="0" smtClean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ntil </a:t>
            </a:r>
            <a:r>
              <a:rPr lang="en-US" altLang="ko-KR" sz="2400" dirty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1</a:t>
            </a:r>
            <a:r>
              <a:rPr lang="en-US" altLang="ko-KR" sz="2400" baseline="30000" dirty="0" smtClean="0">
                <a:solidFill>
                  <a:schemeClr val="bg1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, </a:t>
            </a:r>
            <a:r>
              <a:rPr lang="en-US" altLang="ko-KR" sz="2400" dirty="0" smtClean="0">
                <a:solidFill>
                  <a:schemeClr val="bg1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October, 14:30</a:t>
            </a:r>
            <a:r>
              <a:rPr lang="en-US" altLang="ko-KR" sz="2400" dirty="0" smtClean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 </a:t>
            </a:r>
            <a:endParaRPr lang="ko-KR" altLang="en-US" sz="2400" dirty="0">
              <a:latin typeface="Noto Sans CJK SC Medium" panose="020B0600000000000000" pitchFamily="34" charset="-127"/>
              <a:ea typeface="Noto Sans CJK SC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3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13800" dirty="0" smtClean="0"/>
              <a:t>Q/A</a:t>
            </a:r>
            <a:endParaRPr lang="ko-KR" altLang="en-US" sz="13800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err="1" smtClean="0"/>
              <a:t>Hanui</a:t>
            </a:r>
            <a:r>
              <a:rPr lang="en-US" altLang="ko-KR" sz="2000" dirty="0" smtClean="0"/>
              <a:t> Lee</a:t>
            </a:r>
            <a:endParaRPr lang="en-US" altLang="ko-KR" sz="2000" dirty="0"/>
          </a:p>
          <a:p>
            <a:r>
              <a:rPr lang="en-US" altLang="ko-KR" sz="1800" dirty="0" smtClean="0"/>
              <a:t>honeylee@kaist.ac.kr</a:t>
            </a:r>
          </a:p>
          <a:p>
            <a:r>
              <a:rPr lang="en-US" altLang="ko-KR" sz="1800" dirty="0" smtClean="0"/>
              <a:t>#2344, N5 Building / Visual Media Lab. </a:t>
            </a:r>
            <a:r>
              <a:rPr lang="en-US" altLang="ko-KR" sz="1800" dirty="0"/>
              <a:t>i</a:t>
            </a:r>
            <a:r>
              <a:rPr lang="en-US" altLang="ko-KR" sz="1800" dirty="0" smtClean="0"/>
              <a:t>n GSCT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1E70-F209-4D89-BDE0-BE1CBB34E8AD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5" name="Maria_n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8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1E70-F209-4D89-BDE0-BE1CBB34E8AD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JIW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0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1E70-F209-4D89-BDE0-BE1CBB34E8AD}" type="datetime1">
              <a:rPr lang="ko-KR" altLang="en-US" smtClean="0"/>
              <a:t>2018-09-12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Homework0_nameAni_ChaelinK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466" y="0"/>
            <a:ext cx="10785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0" t="2758" r="4783" b="24053"/>
          <a:stretch/>
        </p:blipFill>
        <p:spPr>
          <a:xfrm>
            <a:off x="0" y="-1"/>
            <a:ext cx="12191999" cy="6176964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Homework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Smart Modeling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8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10894"/>
          <a:stretch/>
        </p:blipFill>
        <p:spPr>
          <a:xfrm>
            <a:off x="0" y="1761929"/>
            <a:ext cx="12192000" cy="4415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2035" b="17990"/>
          <a:stretch/>
        </p:blipFill>
        <p:spPr>
          <a:xfrm>
            <a:off x="0" y="1777999"/>
            <a:ext cx="12280900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4F8F9E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4731" y="0"/>
            <a:ext cx="9428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960" y="1597342"/>
            <a:ext cx="114960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Install the ‘Maya Developer Kit’</a:t>
            </a:r>
          </a:p>
          <a:p>
            <a:pPr marL="914400" lvl="1" indent="-457200">
              <a:buAutoNum type="arabicParenR"/>
            </a:pPr>
            <a:r>
              <a:rPr lang="en-US" altLang="ko-KR" sz="2000" dirty="0" smtClean="0"/>
              <a:t>Download ‘Maya Developer Kit’</a:t>
            </a:r>
            <a:r>
              <a:rPr lang="en-US" altLang="ko-KR" dirty="0"/>
              <a:t> </a:t>
            </a:r>
            <a:r>
              <a:rPr lang="en-US" altLang="ko-KR" dirty="0" smtClean="0"/>
              <a:t>at </a:t>
            </a:r>
          </a:p>
          <a:p>
            <a:pPr marL="457200" lvl="1" indent="0">
              <a:buNone/>
            </a:pPr>
            <a:r>
              <a:rPr lang="en-US" altLang="ko-KR" sz="2000" dirty="0" smtClean="0"/>
              <a:t>	</a:t>
            </a:r>
            <a:r>
              <a:rPr lang="en-US" altLang="ko-KR" sz="2000" dirty="0" smtClean="0">
                <a:hlinkClick r:id="rId3"/>
              </a:rPr>
              <a:t>https</a:t>
            </a:r>
            <a:r>
              <a:rPr lang="en-US" altLang="ko-KR" sz="2000" dirty="0">
                <a:hlinkClick r:id="rId3"/>
              </a:rPr>
              <a:t>://</a:t>
            </a:r>
            <a:r>
              <a:rPr lang="en-US" altLang="ko-KR" sz="2000" dirty="0" smtClean="0">
                <a:hlinkClick r:id="rId3"/>
              </a:rPr>
              <a:t>www.autodesk.com/developer-network/platform-technologies/maya</a:t>
            </a:r>
            <a:endParaRPr lang="en-US" altLang="ko-KR" sz="2000" dirty="0" smtClean="0"/>
          </a:p>
          <a:p>
            <a:pPr marL="457200" lvl="1" indent="0">
              <a:buNone/>
            </a:pPr>
            <a:endParaRPr lang="en-US" altLang="ko-KR" sz="2000" dirty="0" smtClean="0"/>
          </a:p>
          <a:p>
            <a:pPr marL="914400" lvl="1" indent="-457200">
              <a:buAutoNum type="arabicParenR"/>
            </a:pPr>
            <a:endParaRPr lang="en-US" altLang="ko-KR" sz="20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Setting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045" y="2922905"/>
            <a:ext cx="9410304" cy="302577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2283460" y="5516245"/>
            <a:ext cx="12979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78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13261</TotalTime>
  <Words>1152</Words>
  <Application>Microsoft Office PowerPoint</Application>
  <PresentationFormat>와이드스크린</PresentationFormat>
  <Paragraphs>320</Paragraphs>
  <Slides>29</Slides>
  <Notes>29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Noto Sans CJK KR Medium</vt:lpstr>
      <vt:lpstr>Wingdings</vt:lpstr>
      <vt:lpstr>Arial</vt:lpstr>
      <vt:lpstr>Courier New</vt:lpstr>
      <vt:lpstr>Noto Sans CJK SC DemiLight</vt:lpstr>
      <vt:lpstr>Noto Sans CJK SC Medium</vt:lpstr>
      <vt:lpstr>Noto Sans CJK SC Light</vt:lpstr>
      <vt:lpstr>Exo 2 Medium</vt:lpstr>
      <vt:lpstr>맑은 고딕</vt:lpstr>
      <vt:lpstr>Office 테마</vt:lpstr>
      <vt:lpstr>Homework #2</vt:lpstr>
      <vt:lpstr>Homework #0</vt:lpstr>
      <vt:lpstr>PowerPoint 프레젠테이션</vt:lpstr>
      <vt:lpstr>PowerPoint 프레젠테이션</vt:lpstr>
      <vt:lpstr>PowerPoint 프레젠테이션</vt:lpstr>
      <vt:lpstr>Homework #2</vt:lpstr>
      <vt:lpstr>Goal</vt:lpstr>
      <vt:lpstr>Goal</vt:lpstr>
      <vt:lpstr>Setting</vt:lpstr>
      <vt:lpstr>Setting</vt:lpstr>
      <vt:lpstr>Setting</vt:lpstr>
      <vt:lpstr>Setting</vt:lpstr>
      <vt:lpstr>Setting</vt:lpstr>
      <vt:lpstr>Setting</vt:lpstr>
      <vt:lpstr>Setting</vt:lpstr>
      <vt:lpstr>Homework #2</vt:lpstr>
      <vt:lpstr>Requirements</vt:lpstr>
      <vt:lpstr>Workflow</vt:lpstr>
      <vt:lpstr>Tips</vt:lpstr>
      <vt:lpstr>Tips</vt:lpstr>
      <vt:lpstr>Tips</vt:lpstr>
      <vt:lpstr>Tips</vt:lpstr>
      <vt:lpstr>Tips</vt:lpstr>
      <vt:lpstr>Tips</vt:lpstr>
      <vt:lpstr>References</vt:lpstr>
      <vt:lpstr>References(***)</vt:lpstr>
      <vt:lpstr>Submission files</vt:lpstr>
      <vt:lpstr>Workflow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Maya Introduction #1</dc:title>
  <dc:creator>Bumki Kim</dc:creator>
  <cp:lastModifiedBy>Honey Lee</cp:lastModifiedBy>
  <cp:revision>346</cp:revision>
  <dcterms:created xsi:type="dcterms:W3CDTF">2016-09-04T06:35:40Z</dcterms:created>
  <dcterms:modified xsi:type="dcterms:W3CDTF">2018-09-12T06:58:07Z</dcterms:modified>
</cp:coreProperties>
</file>